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handoutMasterIdLst>
    <p:handoutMasterId r:id="rId19"/>
  </p:handoutMasterIdLst>
  <p:sldIdLst>
    <p:sldId id="2596" r:id="rId2"/>
    <p:sldId id="2540" r:id="rId3"/>
    <p:sldId id="2565" r:id="rId4"/>
    <p:sldId id="2607" r:id="rId5"/>
    <p:sldId id="2608" r:id="rId6"/>
    <p:sldId id="2567" r:id="rId7"/>
    <p:sldId id="2597" r:id="rId8"/>
    <p:sldId id="2598" r:id="rId9"/>
    <p:sldId id="2599" r:id="rId10"/>
    <p:sldId id="2606" r:id="rId11"/>
    <p:sldId id="2600" r:id="rId12"/>
    <p:sldId id="2602" r:id="rId13"/>
    <p:sldId id="2601" r:id="rId14"/>
    <p:sldId id="2603" r:id="rId15"/>
    <p:sldId id="2604" r:id="rId16"/>
    <p:sldId id="2605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114" d="100"/>
          <a:sy n="114" d="100"/>
        </p:scale>
        <p:origin x="360" y="10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3.jpeg>
</file>

<file path=ppt/media/image4.jpeg>
</file>

<file path=ppt/media/image5.jpeg>
</file>

<file path=ppt/media/image6.jpe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9/11/2020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0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0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jpeg"/><Relationship Id="rId3" Type="http://schemas.openxmlformats.org/officeDocument/2006/relationships/image" Target="../media/image6.jpeg"/><Relationship Id="rId7" Type="http://schemas.openxmlformats.org/officeDocument/2006/relationships/image" Target="../media/image10.pn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30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13.png"/><Relationship Id="rId4" Type="http://schemas.openxmlformats.org/officeDocument/2006/relationships/hyperlink" Target="https://www.reddit.com/r/bipolar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9575801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FOR MENTAL HEALTH </a:t>
            </a:r>
            <a:br>
              <a:rPr lang="en-US" sz="3600" dirty="0"/>
            </a:br>
            <a:r>
              <a:rPr lang="en-US" sz="3600" dirty="0"/>
              <a:t>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EDA: Frequently Occurring Words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359410" y="5721869"/>
            <a:ext cx="9582942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45339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5999" y="1472445"/>
            <a:ext cx="6046225" cy="40214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644558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65574"/>
              </p:ext>
            </p:extLst>
          </p:nvPr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Current situation</a:t>
            </a:r>
          </a:p>
        </p:txBody>
      </p:sp>
      <p:pic>
        <p:nvPicPr>
          <p:cNvPr id="2" name="Picture 2" descr="8 Best Customer Service Practices Every Company Should Adopt | CommBox  (BumpYard)">
            <a:extLst>
              <a:ext uri="{FF2B5EF4-FFF2-40B4-BE49-F238E27FC236}">
                <a16:creationId xmlns:a16="http://schemas.microsoft.com/office/drawing/2014/main" id="{4A0A239D-573B-4542-A44E-7E7C84D14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67414" y="2570878"/>
            <a:ext cx="3558419" cy="20850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obot icon. bot sign design. chatbot symbol concept. voice support service  bot. online support bot. vector stock illustration. | Premium Vector">
            <a:extLst>
              <a:ext uri="{FF2B5EF4-FFF2-40B4-BE49-F238E27FC236}">
                <a16:creationId xmlns:a16="http://schemas.microsoft.com/office/drawing/2014/main" id="{AA89E41F-83E1-425A-953D-0BCD580A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4199653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 Messenger (for Android) Review | PCMag">
            <a:extLst>
              <a:ext uri="{FF2B5EF4-FFF2-40B4-BE49-F238E27FC236}">
                <a16:creationId xmlns:a16="http://schemas.microsoft.com/office/drawing/2014/main" id="{AA1481D4-D6CF-42C7-8069-9F70C330E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2045862"/>
            <a:ext cx="1628775" cy="91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Pay gets Request Money feature on Android: How to use it - The  Financial Express">
            <a:extLst>
              <a:ext uri="{FF2B5EF4-FFF2-40B4-BE49-F238E27FC236}">
                <a16:creationId xmlns:a16="http://schemas.microsoft.com/office/drawing/2014/main" id="{71D67D4A-BCD1-4C5E-846B-75AA7DA0A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8" y="3220957"/>
            <a:ext cx="162877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A3F6267-84F6-4B95-B153-C7F2A526ADAF}"/>
              </a:ext>
            </a:extLst>
          </p:cNvPr>
          <p:cNvSpPr/>
          <p:nvPr/>
        </p:nvSpPr>
        <p:spPr>
          <a:xfrm>
            <a:off x="2455964" y="3549573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2B731D7-31E0-423D-9B50-5442460BD35B}"/>
              </a:ext>
            </a:extLst>
          </p:cNvPr>
          <p:cNvSpPr/>
          <p:nvPr/>
        </p:nvSpPr>
        <p:spPr>
          <a:xfrm>
            <a:off x="4328702" y="3568619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40" name="Picture 16" descr="Online Counseling - Thrive Wellbeing Centre | Dubai UAE">
            <a:extLst>
              <a:ext uri="{FF2B5EF4-FFF2-40B4-BE49-F238E27FC236}">
                <a16:creationId xmlns:a16="http://schemas.microsoft.com/office/drawing/2014/main" id="{288A9F97-7749-4828-8D8E-0B7B62E29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873485"/>
            <a:ext cx="2676088" cy="26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ow Much Does Online Therapy Cost? - PlushCare">
            <a:extLst>
              <a:ext uri="{FF2B5EF4-FFF2-40B4-BE49-F238E27FC236}">
                <a16:creationId xmlns:a16="http://schemas.microsoft.com/office/drawing/2014/main" id="{161525E0-06B6-4419-9C19-D1F8EAF5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3940098"/>
            <a:ext cx="2966627" cy="202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2747A74-460D-4B25-87F8-CB51501527C1}"/>
              </a:ext>
            </a:extLst>
          </p:cNvPr>
          <p:cNvSpPr/>
          <p:nvPr/>
        </p:nvSpPr>
        <p:spPr>
          <a:xfrm rot="19824787">
            <a:off x="8849632" y="2589260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AE22860-C216-4947-B667-D2E22C02F3B3}"/>
              </a:ext>
            </a:extLst>
          </p:cNvPr>
          <p:cNvSpPr/>
          <p:nvPr/>
        </p:nvSpPr>
        <p:spPr>
          <a:xfrm rot="1869500">
            <a:off x="8851149" y="4376208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(Depression or Bipolar Disorder)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2E0616-F44B-4F0F-B7DC-CA9BF88D7763}"/>
              </a:ext>
            </a:extLst>
          </p:cNvPr>
          <p:cNvSpPr txBox="1"/>
          <p:nvPr/>
        </p:nvSpPr>
        <p:spPr>
          <a:xfrm>
            <a:off x="2455964" y="567305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message mental health organisation for support</a:t>
            </a:r>
            <a:endParaRPr lang="en-SG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9E9EA-5B28-4E77-85CA-C093FC0CF51C}"/>
              </a:ext>
            </a:extLst>
          </p:cNvPr>
          <p:cNvSpPr txBox="1"/>
          <p:nvPr/>
        </p:nvSpPr>
        <p:spPr>
          <a:xfrm>
            <a:off x="5470925" y="474972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support unit channel patient to the right team for follow up</a:t>
            </a:r>
            <a:endParaRPr lang="en-SG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05CA7F-68BA-4E41-8143-36CADDB7641C}"/>
              </a:ext>
            </a:extLst>
          </p:cNvPr>
          <p:cNvSpPr txBox="1"/>
          <p:nvPr/>
        </p:nvSpPr>
        <p:spPr>
          <a:xfrm>
            <a:off x="9225880" y="3324837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Depression patient support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8451A6-2C5E-4CA3-A46F-A23947D844D4}"/>
              </a:ext>
            </a:extLst>
          </p:cNvPr>
          <p:cNvSpPr txBox="1"/>
          <p:nvPr/>
        </p:nvSpPr>
        <p:spPr>
          <a:xfrm>
            <a:off x="9309236" y="5893432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Bipolar patient support</a:t>
            </a:r>
            <a:endParaRPr lang="en-SG" dirty="0"/>
          </a:p>
        </p:txBody>
      </p:sp>
    </p:spTree>
    <p:extLst>
      <p:ext uri="{BB962C8B-B14F-4D97-AF65-F5344CB8AC3E}">
        <p14:creationId xmlns:p14="http://schemas.microsoft.com/office/powerpoint/2010/main" val="14540614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Problem Statement</a:t>
            </a:r>
          </a:p>
          <a:p>
            <a:endParaRPr lang="en-US" sz="3200" b="0" i="1" dirty="0"/>
          </a:p>
          <a:p>
            <a:r>
              <a:rPr lang="en-US" sz="3200" b="0" i="1" dirty="0"/>
              <a:t>Desired outcome</a:t>
            </a:r>
          </a:p>
        </p:txBody>
      </p:sp>
      <p:pic>
        <p:nvPicPr>
          <p:cNvPr id="2" name="Picture 2" descr="8 Best Customer Service Practices Every Company Should Adopt | CommBox  (BumpYard)">
            <a:extLst>
              <a:ext uri="{FF2B5EF4-FFF2-40B4-BE49-F238E27FC236}">
                <a16:creationId xmlns:a16="http://schemas.microsoft.com/office/drawing/2014/main" id="{4A0A239D-573B-4542-A44E-7E7C84D149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22568" y="5026892"/>
            <a:ext cx="1917083" cy="11232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4" descr="Robot icon. bot sign design. chatbot symbol concept. voice support service  bot. online support bot. vector stock illustration. | Premium Vector">
            <a:extLst>
              <a:ext uri="{FF2B5EF4-FFF2-40B4-BE49-F238E27FC236}">
                <a16:creationId xmlns:a16="http://schemas.microsoft.com/office/drawing/2014/main" id="{AA89E41F-83E1-425A-953D-0BCD580A754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4199653"/>
            <a:ext cx="1628775" cy="16287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Facebook Messenger (for Android) Review | PCMag">
            <a:extLst>
              <a:ext uri="{FF2B5EF4-FFF2-40B4-BE49-F238E27FC236}">
                <a16:creationId xmlns:a16="http://schemas.microsoft.com/office/drawing/2014/main" id="{AA1481D4-D6CF-42C7-8069-9F70C330E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9" y="2045862"/>
            <a:ext cx="1628775" cy="9166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WhatsApp Pay gets Request Money feature on Android: How to use it - The  Financial Express">
            <a:extLst>
              <a:ext uri="{FF2B5EF4-FFF2-40B4-BE49-F238E27FC236}">
                <a16:creationId xmlns:a16="http://schemas.microsoft.com/office/drawing/2014/main" id="{71D67D4A-BCD1-4C5E-846B-75AA7DA0A3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03638" y="3220957"/>
            <a:ext cx="1628775" cy="108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Depression woman sit on the floor Royalty Free Vector Image">
            <a:extLst>
              <a:ext uri="{FF2B5EF4-FFF2-40B4-BE49-F238E27FC236}">
                <a16:creationId xmlns:a16="http://schemas.microsoft.com/office/drawing/2014/main" id="{C094DF35-2131-44F1-9B81-D78213232E4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778"/>
          <a:stretch/>
        </p:blipFill>
        <p:spPr bwMode="auto">
          <a:xfrm>
            <a:off x="613813" y="2841969"/>
            <a:ext cx="1696865" cy="1690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Arrow: Right 6">
            <a:extLst>
              <a:ext uri="{FF2B5EF4-FFF2-40B4-BE49-F238E27FC236}">
                <a16:creationId xmlns:a16="http://schemas.microsoft.com/office/drawing/2014/main" id="{5A3F6267-84F6-4B95-B153-C7F2A526ADAF}"/>
              </a:ext>
            </a:extLst>
          </p:cNvPr>
          <p:cNvSpPr/>
          <p:nvPr/>
        </p:nvSpPr>
        <p:spPr>
          <a:xfrm>
            <a:off x="2455964" y="3549573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B2B731D7-31E0-423D-9B50-5442460BD35B}"/>
              </a:ext>
            </a:extLst>
          </p:cNvPr>
          <p:cNvSpPr/>
          <p:nvPr/>
        </p:nvSpPr>
        <p:spPr>
          <a:xfrm>
            <a:off x="4328702" y="3568619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pic>
        <p:nvPicPr>
          <p:cNvPr id="1040" name="Picture 16" descr="Online Counseling - Thrive Wellbeing Centre | Dubai UAE">
            <a:extLst>
              <a:ext uri="{FF2B5EF4-FFF2-40B4-BE49-F238E27FC236}">
                <a16:creationId xmlns:a16="http://schemas.microsoft.com/office/drawing/2014/main" id="{288A9F97-7749-4828-8D8E-0B7B62E29D2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873485"/>
            <a:ext cx="2676088" cy="26760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2" name="Picture 18" descr="How Much Does Online Therapy Cost? - PlushCare">
            <a:extLst>
              <a:ext uri="{FF2B5EF4-FFF2-40B4-BE49-F238E27FC236}">
                <a16:creationId xmlns:a16="http://schemas.microsoft.com/office/drawing/2014/main" id="{161525E0-06B6-4419-9C19-D1F8EAF560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160778" y="3940098"/>
            <a:ext cx="2966627" cy="20238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Arrow: Right 8">
            <a:extLst>
              <a:ext uri="{FF2B5EF4-FFF2-40B4-BE49-F238E27FC236}">
                <a16:creationId xmlns:a16="http://schemas.microsoft.com/office/drawing/2014/main" id="{92747A74-460D-4B25-87F8-CB51501527C1}"/>
              </a:ext>
            </a:extLst>
          </p:cNvPr>
          <p:cNvSpPr/>
          <p:nvPr/>
        </p:nvSpPr>
        <p:spPr>
          <a:xfrm rot="19824787">
            <a:off x="8849632" y="2589260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0" name="Arrow: Right 9">
            <a:extLst>
              <a:ext uri="{FF2B5EF4-FFF2-40B4-BE49-F238E27FC236}">
                <a16:creationId xmlns:a16="http://schemas.microsoft.com/office/drawing/2014/main" id="{3AE22860-C216-4947-B667-D2E22C02F3B3}"/>
              </a:ext>
            </a:extLst>
          </p:cNvPr>
          <p:cNvSpPr/>
          <p:nvPr/>
        </p:nvSpPr>
        <p:spPr>
          <a:xfrm rot="1869500">
            <a:off x="8851149" y="4376208"/>
            <a:ext cx="447675" cy="390525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266BE0C-F30C-4400-9FB8-74E748316884}"/>
              </a:ext>
            </a:extLst>
          </p:cNvPr>
          <p:cNvSpPr txBox="1"/>
          <p:nvPr/>
        </p:nvSpPr>
        <p:spPr>
          <a:xfrm>
            <a:off x="713064" y="4644708"/>
            <a:ext cx="149450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</a:t>
            </a:r>
          </a:p>
          <a:p>
            <a:pPr algn="ctr"/>
            <a:r>
              <a:rPr lang="en-SG" dirty="0"/>
              <a:t>(Depression or Bipolar Disorder)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22E0616-F44B-4F0F-B7DC-CA9BF88D7763}"/>
              </a:ext>
            </a:extLst>
          </p:cNvPr>
          <p:cNvSpPr txBox="1"/>
          <p:nvPr/>
        </p:nvSpPr>
        <p:spPr>
          <a:xfrm>
            <a:off x="2455964" y="5673054"/>
            <a:ext cx="266970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Patient message mental health organisation for support</a:t>
            </a:r>
            <a:endParaRPr lang="en-SG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4B9E9EA-5B28-4E77-85CA-C093FC0CF51C}"/>
              </a:ext>
            </a:extLst>
          </p:cNvPr>
          <p:cNvSpPr txBox="1"/>
          <p:nvPr/>
        </p:nvSpPr>
        <p:spPr>
          <a:xfrm>
            <a:off x="5525202" y="6138377"/>
            <a:ext cx="308225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sz="1600" i="1" dirty="0"/>
              <a:t>Patient support can focused on other tasks to boost productivity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8405CA7F-68BA-4E41-8143-36CADDB7641C}"/>
              </a:ext>
            </a:extLst>
          </p:cNvPr>
          <p:cNvSpPr txBox="1"/>
          <p:nvPr/>
        </p:nvSpPr>
        <p:spPr>
          <a:xfrm>
            <a:off x="9225880" y="3324837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Depression patient support</a:t>
            </a:r>
            <a:endParaRPr lang="en-SG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A8451A6-2C5E-4CA3-A46F-A23947D844D4}"/>
              </a:ext>
            </a:extLst>
          </p:cNvPr>
          <p:cNvSpPr txBox="1"/>
          <p:nvPr/>
        </p:nvSpPr>
        <p:spPr>
          <a:xfrm>
            <a:off x="9309236" y="5893432"/>
            <a:ext cx="266970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SG" b="1" dirty="0"/>
              <a:t>Bipolar patient support</a:t>
            </a:r>
            <a:endParaRPr lang="en-SG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32B7517-3843-4C40-99C3-81B60055B6C5}"/>
              </a:ext>
            </a:extLst>
          </p:cNvPr>
          <p:cNvSpPr txBox="1"/>
          <p:nvPr/>
        </p:nvSpPr>
        <p:spPr>
          <a:xfrm>
            <a:off x="5344310" y="2699597"/>
            <a:ext cx="318946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SG" sz="3600" b="1" dirty="0">
                <a:solidFill>
                  <a:schemeClr val="accent1"/>
                </a:solidFill>
              </a:rPr>
              <a:t>TEXT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CLASSIFICATION </a:t>
            </a:r>
          </a:p>
          <a:p>
            <a:pPr algn="ctr"/>
            <a:r>
              <a:rPr lang="en-SG" sz="3600" b="1" dirty="0">
                <a:solidFill>
                  <a:schemeClr val="accent1"/>
                </a:solidFill>
              </a:rPr>
              <a:t>MODEL</a:t>
            </a:r>
          </a:p>
        </p:txBody>
      </p:sp>
    </p:spTree>
    <p:extLst>
      <p:ext uri="{BB962C8B-B14F-4D97-AF65-F5344CB8AC3E}">
        <p14:creationId xmlns:p14="http://schemas.microsoft.com/office/powerpoint/2010/main" val="16607001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556064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140133" y="3467007"/>
            <a:ext cx="4363357" cy="3012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384805" y="345767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071899" y="4832365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032309" y="3467007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048229" y="3974251"/>
            <a:ext cx="72000" cy="2196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6"/>
            <a:ext cx="11467625" cy="7315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1101633"/>
            <a:ext cx="11021967" cy="159394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8F2B772-A2A0-4D27-A2A2-623A088A0C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4066" y="2555306"/>
            <a:ext cx="11438418" cy="2151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424</TotalTime>
  <Words>935</Words>
  <Application>Microsoft Office PowerPoint</Application>
  <PresentationFormat>Widescreen</PresentationFormat>
  <Paragraphs>210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4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FOR MENTAL HEALTH  PATIENT SUPPORT</vt:lpstr>
      <vt:lpstr>Agenda </vt:lpstr>
      <vt:lpstr>Problem Statement</vt:lpstr>
      <vt:lpstr>PowerPoint Presentation</vt:lpstr>
      <vt:lpstr>PowerPoint Presentation</vt:lpstr>
      <vt:lpstr>Data Collection</vt:lpstr>
      <vt:lpstr>Data Cleaning</vt:lpstr>
      <vt:lpstr>PowerPoint Presentation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36</cp:revision>
  <dcterms:created xsi:type="dcterms:W3CDTF">2020-09-07T06:57:55Z</dcterms:created>
  <dcterms:modified xsi:type="dcterms:W3CDTF">2020-09-11T00:50:40Z</dcterms:modified>
</cp:coreProperties>
</file>